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38"/>
      </p:cViewPr>
      <p:guideLst>
        <p:guide orient="horz" pos="231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AE65-3FB5-4E30-B583-27AED38232B8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01A-C617-4B7E-8AF5-10CE3ECAA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403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AE65-3FB5-4E30-B583-27AED38232B8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01A-C617-4B7E-8AF5-10CE3ECAA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0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AE65-3FB5-4E30-B583-27AED38232B8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01A-C617-4B7E-8AF5-10CE3ECAA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0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AE65-3FB5-4E30-B583-27AED38232B8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01A-C617-4B7E-8AF5-10CE3ECAA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59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AE65-3FB5-4E30-B583-27AED38232B8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01A-C617-4B7E-8AF5-10CE3ECAA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89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AE65-3FB5-4E30-B583-27AED38232B8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01A-C617-4B7E-8AF5-10CE3ECAA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6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AE65-3FB5-4E30-B583-27AED38232B8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01A-C617-4B7E-8AF5-10CE3ECAA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08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AE65-3FB5-4E30-B583-27AED38232B8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01A-C617-4B7E-8AF5-10CE3ECAA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73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AE65-3FB5-4E30-B583-27AED38232B8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01A-C617-4B7E-8AF5-10CE3ECAA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0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AE65-3FB5-4E30-B583-27AED38232B8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01A-C617-4B7E-8AF5-10CE3ECAA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72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AE65-3FB5-4E30-B583-27AED38232B8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401A-C617-4B7E-8AF5-10CE3ECAA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36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4AE65-3FB5-4E30-B583-27AED38232B8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401A-C617-4B7E-8AF5-10CE3ECAA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09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365125"/>
            <a:ext cx="11198225" cy="1325563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Национальная электронная библиотека</a:t>
            </a:r>
            <a:r>
              <a:rPr lang="ru-RU" sz="2800" b="1" u="sng" dirty="0"/>
              <a:t/>
            </a:r>
            <a:br>
              <a:rPr lang="ru-RU" sz="2800" b="1" u="sng" dirty="0"/>
            </a:br>
            <a:r>
              <a:rPr lang="ru-RU" sz="2800" b="1" dirty="0" smtClean="0"/>
              <a:t>         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КРАТКОЕ РУКОВОДСТВО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5575" y="1911177"/>
            <a:ext cx="5864225" cy="42657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 smtClean="0">
                <a:solidFill>
                  <a:prstClr val="black"/>
                </a:solidFill>
              </a:rPr>
              <a:t>ОБЩИЕ </a:t>
            </a:r>
            <a:r>
              <a:rPr lang="ru-RU" sz="1200" dirty="0">
                <a:solidFill>
                  <a:prstClr val="black"/>
                </a:solidFill>
              </a:rPr>
              <a:t>СВЕДЕНИЯ 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0" indent="0" algn="just">
              <a:buNone/>
            </a:pPr>
            <a:r>
              <a:rPr lang="ru-RU" sz="1400" dirty="0" smtClean="0">
                <a:solidFill>
                  <a:prstClr val="black"/>
                </a:solidFill>
              </a:rPr>
              <a:t>Назначение </a:t>
            </a:r>
            <a:r>
              <a:rPr lang="ru-RU" sz="1400" dirty="0">
                <a:solidFill>
                  <a:prstClr val="black"/>
                </a:solidFill>
              </a:rPr>
              <a:t>Закрытые издания на портале НЭБ — это издания, доступ к которым защищён авторским правом. Закрытые издания (так же, как и весь остальной фонд НЭБ) представляют собой либо отсканированные копии печатных книг, либо документы, изначально созданные в электронном виде, в том числе издания формата </a:t>
            </a:r>
            <a:r>
              <a:rPr lang="ru-RU" sz="1400" dirty="0" err="1">
                <a:solidFill>
                  <a:prstClr val="black"/>
                </a:solidFill>
              </a:rPr>
              <a:t>epub</a:t>
            </a:r>
            <a:r>
              <a:rPr lang="ru-RU" sz="1400" dirty="0">
                <a:solidFill>
                  <a:prstClr val="black"/>
                </a:solidFill>
              </a:rPr>
              <a:t>. В зависимости от местонахождения компьютера доступ к закрытым изданиям отличается. 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0" indent="0" algn="just">
              <a:buNone/>
            </a:pPr>
            <a:r>
              <a:rPr lang="ru-RU" sz="1400" dirty="0" smtClean="0">
                <a:solidFill>
                  <a:prstClr val="black"/>
                </a:solidFill>
              </a:rPr>
              <a:t>Если </a:t>
            </a:r>
            <a:r>
              <a:rPr lang="ru-RU" sz="1400" dirty="0">
                <a:solidFill>
                  <a:prstClr val="black"/>
                </a:solidFill>
              </a:rPr>
              <a:t>компьютер находится в одном из электронном читальном зале библиотек-участниц (http://нэб.рф/workplaces/), то доступны для чтения все страницы издания. Исключением могут быть издания, доступ к которым разрешен только из определенной библиотеки. 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0" indent="0" algn="just">
              <a:buNone/>
            </a:pPr>
            <a:r>
              <a:rPr lang="ru-RU" sz="1400" dirty="0" smtClean="0">
                <a:solidFill>
                  <a:prstClr val="black"/>
                </a:solidFill>
              </a:rPr>
              <a:t>Если </a:t>
            </a:r>
            <a:r>
              <a:rPr lang="ru-RU" sz="1400" dirty="0">
                <a:solidFill>
                  <a:prstClr val="black"/>
                </a:solidFill>
              </a:rPr>
              <a:t>компьютер не принадлежит электронному читальному залу библиотеки, то доступ к закрытым изданиям ограничен. </a:t>
            </a:r>
            <a:r>
              <a:rPr lang="ru-RU" sz="1400" dirty="0" smtClean="0">
                <a:solidFill>
                  <a:prstClr val="black"/>
                </a:solidFill>
              </a:rPr>
              <a:t>На </a:t>
            </a:r>
            <a:r>
              <a:rPr lang="ru-RU" sz="1400" dirty="0">
                <a:solidFill>
                  <a:prstClr val="black"/>
                </a:solidFill>
              </a:rPr>
              <a:t>экран будет выведена рекомендация посетить читальный зал библиотеки для продолжения чтения. 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0" indent="0" algn="just">
              <a:buNone/>
            </a:pPr>
            <a:r>
              <a:rPr lang="ru-RU" sz="1400" dirty="0" smtClean="0">
                <a:solidFill>
                  <a:prstClr val="black"/>
                </a:solidFill>
              </a:rPr>
              <a:t>Для получения доступа к чтению полных текстов документов приглашаем Вас посетить Информационный зал библиотеки </a:t>
            </a:r>
            <a:r>
              <a:rPr lang="ru-RU" sz="1400" dirty="0" err="1" smtClean="0">
                <a:solidFill>
                  <a:prstClr val="black"/>
                </a:solidFill>
              </a:rPr>
              <a:t>БашГМУ</a:t>
            </a:r>
            <a:r>
              <a:rPr lang="ru-RU" sz="1400" dirty="0" smtClean="0">
                <a:solidFill>
                  <a:prstClr val="black"/>
                </a:solidFill>
              </a:rPr>
              <a:t> ком. 125-126. </a:t>
            </a:r>
            <a:endParaRPr lang="ru-RU" sz="1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529" t="9517" r="2247" b="3637"/>
          <a:stretch/>
        </p:blipFill>
        <p:spPr>
          <a:xfrm>
            <a:off x="6095999" y="2115965"/>
            <a:ext cx="6021859" cy="3947084"/>
          </a:xfrm>
          <a:prstGeom prst="rect">
            <a:avLst/>
          </a:prstGeom>
        </p:spPr>
      </p:pic>
      <p:sp>
        <p:nvSpPr>
          <p:cNvPr id="7" name="AutoShape 2" descr="Национальная электронная библиотека - Муниципальные библиотеки Улан-Уд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Национальная электронная библиотека - Муниципальные библиотеки Улан-Удэ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Национальная электронная библиотека - Муниципальные библиотеки Улан-Удэ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Национальная электронная библиотека - Муниципальные библиотеки Улан-Уд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843" y="7937"/>
            <a:ext cx="5577016" cy="190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6176962"/>
            <a:ext cx="1446166" cy="4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1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ru-RU" sz="2800" b="1" u="sng" dirty="0">
                <a:solidFill>
                  <a:srgbClr val="70AD47">
                    <a:lumMod val="75000"/>
                  </a:srgbClr>
                </a:solidFill>
              </a:rPr>
              <a:t>Национальная электронная библиотека</a:t>
            </a:r>
            <a:r>
              <a:rPr lang="ru-RU" sz="2800" b="1" u="sng" dirty="0">
                <a:solidFill>
                  <a:prstClr val="black"/>
                </a:solidFill>
              </a:rPr>
              <a:t/>
            </a:r>
            <a:br>
              <a:rPr lang="ru-RU" sz="2800" b="1" u="sng" dirty="0">
                <a:solidFill>
                  <a:prstClr val="black"/>
                </a:solidFill>
              </a:rPr>
            </a:br>
            <a:r>
              <a:rPr lang="ru-RU" sz="2800" b="1" dirty="0">
                <a:solidFill>
                  <a:prstClr val="black"/>
                </a:solidFill>
              </a:rPr>
              <a:t>          </a:t>
            </a:r>
            <a:r>
              <a:rPr lang="ru-RU" sz="3600" b="1" dirty="0" smtClean="0">
                <a:solidFill>
                  <a:srgbClr val="70AD47">
                    <a:lumMod val="75000"/>
                  </a:srgbClr>
                </a:solidFill>
              </a:rPr>
              <a:t>Простой поиск</a:t>
            </a:r>
            <a:br>
              <a:rPr lang="ru-RU" sz="3600" b="1" dirty="0" smtClean="0">
                <a:solidFill>
                  <a:srgbClr val="70AD47">
                    <a:lumMod val="75000"/>
                  </a:srgbClr>
                </a:solidFill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8325" y="1825625"/>
            <a:ext cx="11065476" cy="4427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Введите в поле Поиск ключевые слова, название документа или фамилию автора. Результаты поиска вы можете  сортировать по релевантности, по доступности (доступные онлайн, ЭЧЗ или печатные), по дате и другим параметрам.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8" descr="Национальная электронная библиотека - Муниципальные библиотеки Улан-Уд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937"/>
            <a:ext cx="6095999" cy="190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9797" t="9970" r="1959" b="4263"/>
          <a:stretch/>
        </p:blipFill>
        <p:spPr>
          <a:xfrm>
            <a:off x="0" y="2403304"/>
            <a:ext cx="12117860" cy="3635032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 flipV="1">
            <a:off x="3037701" y="6858000"/>
            <a:ext cx="5887996" cy="148834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762897" y="2226597"/>
            <a:ext cx="1" cy="10677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9465276" y="2046115"/>
            <a:ext cx="41189" cy="24764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" name="Объект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6176962"/>
            <a:ext cx="1446166" cy="4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5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1325563"/>
          </a:xfrm>
        </p:spPr>
        <p:txBody>
          <a:bodyPr/>
          <a:lstStyle/>
          <a:p>
            <a:r>
              <a:rPr lang="ru-RU" sz="2500" b="1" u="sng" dirty="0">
                <a:solidFill>
                  <a:srgbClr val="70AD47">
                    <a:lumMod val="75000"/>
                  </a:srgbClr>
                </a:solidFill>
              </a:rPr>
              <a:t>Национальная электронная </a:t>
            </a:r>
            <a:r>
              <a:rPr lang="ru-RU" sz="2500" b="1" u="sng" dirty="0" smtClean="0">
                <a:solidFill>
                  <a:srgbClr val="70AD47">
                    <a:lumMod val="75000"/>
                  </a:srgbClr>
                </a:solidFill>
              </a:rPr>
              <a:t>библиотека</a:t>
            </a:r>
            <a:br>
              <a:rPr lang="ru-RU" sz="2500" b="1" u="sng" dirty="0" smtClean="0">
                <a:solidFill>
                  <a:srgbClr val="70AD47">
                    <a:lumMod val="75000"/>
                  </a:srgbClr>
                </a:solidFill>
              </a:rPr>
            </a:br>
            <a:r>
              <a:rPr lang="ru-RU" sz="2500" b="1" dirty="0" smtClean="0">
                <a:solidFill>
                  <a:srgbClr val="70AD47">
                    <a:lumMod val="75000"/>
                  </a:srgbClr>
                </a:solidFill>
              </a:rPr>
              <a:t>                  Расширенный поиск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8953" r="650" b="3952"/>
          <a:stretch/>
        </p:blipFill>
        <p:spPr>
          <a:xfrm>
            <a:off x="0" y="1911177"/>
            <a:ext cx="6096000" cy="426578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19" t="9663" r="993" b="4699"/>
          <a:stretch/>
        </p:blipFill>
        <p:spPr>
          <a:xfrm>
            <a:off x="6096001" y="1911176"/>
            <a:ext cx="6030096" cy="4946824"/>
          </a:xfrm>
          <a:prstGeom prst="rect">
            <a:avLst/>
          </a:prstGeom>
        </p:spPr>
      </p:pic>
      <p:pic>
        <p:nvPicPr>
          <p:cNvPr id="5" name="Picture 8" descr="Национальная электронная библиотека - Муниципальные библиотеки Улан-Удэ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937"/>
            <a:ext cx="6095999" cy="190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3748217" y="3577281"/>
            <a:ext cx="774356" cy="26978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бъект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6176962"/>
            <a:ext cx="1446166" cy="4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2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92" y="365125"/>
            <a:ext cx="11246708" cy="1325563"/>
          </a:xfrm>
        </p:spPr>
        <p:txBody>
          <a:bodyPr>
            <a:normAutofit fontScale="90000"/>
          </a:bodyPr>
          <a:lstStyle/>
          <a:p>
            <a:r>
              <a:rPr lang="ru-RU" sz="2500" b="1" u="sng" dirty="0">
                <a:solidFill>
                  <a:srgbClr val="70AD47">
                    <a:lumMod val="75000"/>
                  </a:srgbClr>
                </a:solidFill>
              </a:rPr>
              <a:t>Национальная электронная библиотека</a:t>
            </a:r>
            <a:br>
              <a:rPr lang="ru-RU" sz="2500" b="1" u="sng" dirty="0">
                <a:solidFill>
                  <a:srgbClr val="70AD47">
                    <a:lumMod val="75000"/>
                  </a:srgbClr>
                </a:solidFill>
              </a:rPr>
            </a:br>
            <a:r>
              <a:rPr lang="ru-RU" sz="2500" b="1" dirty="0">
                <a:solidFill>
                  <a:srgbClr val="70AD47">
                    <a:lumMod val="75000"/>
                  </a:srgbClr>
                </a:solidFill>
              </a:rPr>
              <a:t>                  Расширенный </a:t>
            </a:r>
            <a:r>
              <a:rPr lang="ru-RU" sz="2500" b="1" dirty="0" smtClean="0">
                <a:solidFill>
                  <a:srgbClr val="70AD47">
                    <a:lumMod val="75000"/>
                  </a:srgbClr>
                </a:solidFill>
              </a:rPr>
              <a:t>поиск</a:t>
            </a:r>
            <a:br>
              <a:rPr lang="ru-RU" sz="2500" b="1" dirty="0" smtClean="0">
                <a:solidFill>
                  <a:srgbClr val="70AD47">
                    <a:lumMod val="75000"/>
                  </a:srgbClr>
                </a:solidFill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Пример: </a:t>
            </a:r>
            <a:r>
              <a:rPr lang="ru-RU" sz="1200" b="1" dirty="0" smtClean="0">
                <a:solidFill>
                  <a:srgbClr val="70AD47">
                    <a:lumMod val="75000"/>
                  </a:srgbClr>
                </a:solidFill>
              </a:rPr>
              <a:t>В поле название – вводим название документа, </a:t>
            </a:r>
            <a:br>
              <a:rPr lang="ru-RU" sz="1200" b="1" dirty="0" smtClean="0">
                <a:solidFill>
                  <a:srgbClr val="70AD47">
                    <a:lumMod val="75000"/>
                  </a:srgbClr>
                </a:solidFill>
              </a:rPr>
            </a:br>
            <a:r>
              <a:rPr lang="ru-RU" sz="1200" b="1" dirty="0" smtClean="0">
                <a:solidFill>
                  <a:srgbClr val="70AD47">
                    <a:lumMod val="75000"/>
                  </a:srgbClr>
                </a:solidFill>
              </a:rPr>
              <a:t>выбираем категорию и дату. Далее нажимаем кнопку – Найти.</a:t>
            </a:r>
            <a:br>
              <a:rPr lang="ru-RU" sz="1200" b="1" dirty="0" smtClean="0">
                <a:solidFill>
                  <a:srgbClr val="70AD47">
                    <a:lumMod val="75000"/>
                  </a:srgbClr>
                </a:solidFill>
              </a:rPr>
            </a:br>
            <a:r>
              <a:rPr lang="ru-RU" sz="1200" b="1" dirty="0" smtClean="0">
                <a:solidFill>
                  <a:srgbClr val="70AD47">
                    <a:lumMod val="75000"/>
                  </a:srgbClr>
                </a:solidFill>
              </a:rPr>
              <a:t>                                                                                                                                                 Результаты поиска</a:t>
            </a:r>
            <a:br>
              <a:rPr lang="ru-RU" sz="1200" b="1" dirty="0" smtClean="0">
                <a:solidFill>
                  <a:srgbClr val="70AD47">
                    <a:lumMod val="75000"/>
                  </a:srgbClr>
                </a:solidFill>
              </a:rPr>
            </a:br>
            <a:endParaRPr lang="ru-RU" sz="1200" dirty="0"/>
          </a:p>
        </p:txBody>
      </p:sp>
      <p:pic>
        <p:nvPicPr>
          <p:cNvPr id="7" name="Picture 8" descr="Национальная электронная библиотека - Муниципальные библиотеки Улан-Уд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939"/>
            <a:ext cx="6095999" cy="168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232" t="9096" r="1469" b="4982"/>
          <a:stretch/>
        </p:blipFill>
        <p:spPr>
          <a:xfrm>
            <a:off x="107092" y="4143633"/>
            <a:ext cx="5988907" cy="2714367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6718" t="9379" r="1709" b="4134"/>
          <a:stretch/>
        </p:blipFill>
        <p:spPr>
          <a:xfrm>
            <a:off x="107092" y="1690689"/>
            <a:ext cx="5878727" cy="245294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l="22636" t="14637" r="1081" b="3663"/>
          <a:stretch/>
        </p:blipFill>
        <p:spPr>
          <a:xfrm>
            <a:off x="6095999" y="1690689"/>
            <a:ext cx="6095999" cy="5167312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>
            <a:off x="5799438" y="1573427"/>
            <a:ext cx="543697" cy="329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Объект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6176962"/>
            <a:ext cx="1446166" cy="4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6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92804"/>
            <a:ext cx="9144000" cy="2301316"/>
          </a:xfrm>
        </p:spPr>
        <p:txBody>
          <a:bodyPr>
            <a:normAutofit fontScale="62500" lnSpcReduction="20000"/>
          </a:bodyPr>
          <a:lstStyle/>
          <a:p>
            <a:endParaRPr lang="ru-RU" sz="6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Спасибо за просмотр</a:t>
            </a: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en-US" sz="6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Презентацию подготовила:</a:t>
            </a:r>
          </a:p>
          <a:p>
            <a:pPr algn="r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б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иблиотекарь отдела электронных ресурсов </a:t>
            </a:r>
            <a:r>
              <a:rPr lang="ru-RU" sz="1800" dirty="0" err="1" smtClean="0">
                <a:solidFill>
                  <a:schemeClr val="accent5">
                    <a:lumMod val="75000"/>
                  </a:schemeClr>
                </a:solidFill>
              </a:rPr>
              <a:t>БашГМУ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Гайнуллина М.</a:t>
            </a:r>
            <a:endParaRPr lang="en-US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8" descr="Национальная электронная библиотека - Муниципальные библиотеки Улан-Уд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749643"/>
            <a:ext cx="9144001" cy="266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6176962"/>
            <a:ext cx="1446166" cy="4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613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216</Words>
  <Application>Microsoft Office PowerPoint</Application>
  <PresentationFormat>Широкоэкранный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Национальная электронная библиотека           КРАТКОЕ РУКОВОДСТВО</vt:lpstr>
      <vt:lpstr>Национальная электронная библиотека           Простой поиск </vt:lpstr>
      <vt:lpstr>Национальная электронная библиотека                   Расширенный поиск</vt:lpstr>
      <vt:lpstr>Национальная электронная библиотека                   Расширенный поиск Пример: В поле название – вводим название документа,  выбираем категорию и дату. Далее нажимаем кнопку – Найти.                                                                                                                                                  Результаты поиска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Гайнуллина Милауша Раисовна</dc:creator>
  <cp:lastModifiedBy>Гайнуллина Милауша Раисовна</cp:lastModifiedBy>
  <cp:revision>17</cp:revision>
  <dcterms:created xsi:type="dcterms:W3CDTF">2021-06-28T09:35:55Z</dcterms:created>
  <dcterms:modified xsi:type="dcterms:W3CDTF">2021-06-29T07:43:35Z</dcterms:modified>
</cp:coreProperties>
</file>